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6" r:id="rId1"/>
  </p:sldMasterIdLst>
  <p:sldIdLst>
    <p:sldId id="256" r:id="rId2"/>
    <p:sldId id="258" r:id="rId3"/>
    <p:sldId id="261" r:id="rId4"/>
    <p:sldId id="257" r:id="rId5"/>
    <p:sldId id="262" r:id="rId6"/>
    <p:sldId id="278" r:id="rId7"/>
    <p:sldId id="263" r:id="rId8"/>
    <p:sldId id="259" r:id="rId9"/>
    <p:sldId id="277" r:id="rId10"/>
    <p:sldId id="265" r:id="rId11"/>
    <p:sldId id="279" r:id="rId12"/>
    <p:sldId id="282" r:id="rId13"/>
    <p:sldId id="281" r:id="rId14"/>
    <p:sldId id="280" r:id="rId15"/>
    <p:sldId id="260" r:id="rId16"/>
    <p:sldId id="264" r:id="rId17"/>
    <p:sldId id="267" r:id="rId18"/>
    <p:sldId id="266" r:id="rId19"/>
    <p:sldId id="268" r:id="rId20"/>
    <p:sldId id="269" r:id="rId21"/>
    <p:sldId id="271" r:id="rId22"/>
    <p:sldId id="272" r:id="rId23"/>
    <p:sldId id="273" r:id="rId24"/>
    <p:sldId id="270" r:id="rId25"/>
    <p:sldId id="274" r:id="rId26"/>
    <p:sldId id="275" r:id="rId27"/>
    <p:sldId id="276" r:id="rId28"/>
    <p:sldId id="283" r:id="rId29"/>
    <p:sldId id="284" r:id="rId30"/>
    <p:sldId id="285" r:id="rId31"/>
    <p:sldId id="28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5" d="100"/>
          <a:sy n="115" d="100"/>
        </p:scale>
        <p:origin x="37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2.png>
</file>

<file path=ppt/media/image3.png>
</file>

<file path=ppt/media/image4.jp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12/23/2022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63621466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00328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6846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90055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t>12/23/2022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78226292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43283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12/23/2022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18175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12/23/2022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567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12/23/2022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8910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12/23/2022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6246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12/23/2022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16899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12/23/2022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93842125"/>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1745669" y="2252750"/>
            <a:ext cx="7631087" cy="1191489"/>
          </a:xfrm>
        </p:spPr>
        <p:txBody>
          <a:bodyPr anchor="t"/>
          <a:lstStyle/>
          <a:p>
            <a:pPr algn="l"/>
            <a:r>
              <a:rPr lang="en-US" altLang="zh-TW" sz="6000" dirty="0">
                <a:latin typeface="Algerian" panose="04020705040A02060702" pitchFamily="82" charset="0"/>
              </a:rPr>
              <a:t>COMPUTER NETWORK</a:t>
            </a:r>
            <a:endParaRPr lang="zh-TW" altLang="en-US" sz="6000" dirty="0">
              <a:latin typeface="Algerian" panose="04020705040A02060702" pitchFamily="82" charset="0"/>
            </a:endParaRPr>
          </a:p>
        </p:txBody>
      </p:sp>
    </p:spTree>
    <p:extLst>
      <p:ext uri="{BB962C8B-B14F-4D97-AF65-F5344CB8AC3E}">
        <p14:creationId xmlns:p14="http://schemas.microsoft.com/office/powerpoint/2010/main" val="21814140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414996" y="685800"/>
            <a:ext cx="9601200" cy="1485900"/>
          </a:xfrm>
        </p:spPr>
        <p:txBody>
          <a:bodyPr anchor="ctr"/>
          <a:lstStyle/>
          <a:p>
            <a:r>
              <a:rPr lang="en-US" altLang="zh-TW" dirty="0">
                <a:latin typeface="Algerian" panose="04020705040A02060702" pitchFamily="82" charset="0"/>
              </a:rPr>
              <a:t>OSI MODEL</a:t>
            </a:r>
            <a:endParaRPr lang="zh-TW" altLang="en-US" dirty="0">
              <a:latin typeface="Algerian" panose="04020705040A02060702" pitchFamily="82" charset="0"/>
            </a:endParaRPr>
          </a:p>
        </p:txBody>
      </p:sp>
      <p:pic>
        <p:nvPicPr>
          <p:cNvPr id="7" name="內容版面配置區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02965" y="2171700"/>
            <a:ext cx="4996394" cy="4124325"/>
          </a:xfrm>
        </p:spPr>
      </p:pic>
      <p:sp>
        <p:nvSpPr>
          <p:cNvPr id="3" name="矩形 2">
            <a:extLst>
              <a:ext uri="{FF2B5EF4-FFF2-40B4-BE49-F238E27FC236}">
                <a16:creationId xmlns:a16="http://schemas.microsoft.com/office/drawing/2014/main" id="{A03964F3-EE00-40AB-BAEC-ED1F202E4EB8}"/>
              </a:ext>
            </a:extLst>
          </p:cNvPr>
          <p:cNvSpPr/>
          <p:nvPr/>
        </p:nvSpPr>
        <p:spPr>
          <a:xfrm>
            <a:off x="1186292" y="1956219"/>
            <a:ext cx="4790114" cy="2585323"/>
          </a:xfrm>
          <a:prstGeom prst="rect">
            <a:avLst/>
          </a:prstGeom>
        </p:spPr>
        <p:txBody>
          <a:bodyPr wrap="square">
            <a:spAutoFit/>
          </a:bodyPr>
          <a:lstStyle/>
          <a:p>
            <a:r>
              <a:rPr lang="zh-TW" altLang="en-US" dirty="0">
                <a:latin typeface="Algerian" panose="04020705040A02060702" pitchFamily="82" charset="0"/>
              </a:rPr>
              <a:t>The seven levels that computer systems employ to interact over a network are described by the Open Systems Interconnection (OSI) model. In the early 1980s, all significant computer and telecommunications businesses adopted it as the first universal architecture for network communications</a:t>
            </a:r>
            <a:r>
              <a:rPr lang="zh-TW" altLang="en-US" dirty="0"/>
              <a:t>.</a:t>
            </a:r>
          </a:p>
        </p:txBody>
      </p:sp>
    </p:spTree>
    <p:extLst>
      <p:ext uri="{BB962C8B-B14F-4D97-AF65-F5344CB8AC3E}">
        <p14:creationId xmlns:p14="http://schemas.microsoft.com/office/powerpoint/2010/main" val="3879520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6BC6208-3DED-48F6-A6C7-D3EE7137053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DF0975A-09B1-4D38-BC0E-28DDD0072D0D}"/>
              </a:ext>
            </a:extLst>
          </p:cNvPr>
          <p:cNvSpPr>
            <a:spLocks noGrp="1"/>
          </p:cNvSpPr>
          <p:nvPr>
            <p:ph idx="1"/>
          </p:nvPr>
        </p:nvSpPr>
        <p:spPr>
          <a:xfrm>
            <a:off x="1371600" y="1740716"/>
            <a:ext cx="9601200" cy="4827864"/>
          </a:xfrm>
        </p:spPr>
        <p:txBody>
          <a:bodyPr>
            <a:normAutofit lnSpcReduction="10000"/>
          </a:bodyPr>
          <a:lstStyle/>
          <a:p>
            <a:r>
              <a:rPr lang="en-US" altLang="zh-TW" b="1" dirty="0">
                <a:latin typeface="Algerian" panose="04020705040A02060702" pitchFamily="82" charset="0"/>
              </a:rPr>
              <a:t>Layer 7: Application </a:t>
            </a:r>
          </a:p>
          <a:p>
            <a:pPr marL="0" indent="0">
              <a:buNone/>
            </a:pPr>
            <a:r>
              <a:rPr lang="en-US" altLang="zh-TW" dirty="0">
                <a:latin typeface="Algerian" panose="04020705040A02060702" pitchFamily="82" charset="0"/>
              </a:rPr>
              <a:t>      End-user applications like web browsers and email clients operate at the application layer. It offers protocols that let computer programs transmit and receive data and give consumers useful information. The Hypertext Transfer Protocol (HTTP), File Transfer Protocol (FTP), Post Office Protocol (POP), Simple Mail Transfer Protocol (SMTP), and Domain Name System are a few examples of application layer protocols (DNS).</a:t>
            </a:r>
          </a:p>
          <a:p>
            <a:pPr marL="0" indent="0">
              <a:buNone/>
            </a:pPr>
            <a:endParaRPr lang="en-US" altLang="zh-TW" dirty="0">
              <a:latin typeface="Algerian" panose="04020705040A02060702" pitchFamily="82" charset="0"/>
            </a:endParaRPr>
          </a:p>
          <a:p>
            <a:r>
              <a:rPr lang="en-US" altLang="zh-TW" b="1" dirty="0">
                <a:latin typeface="Algerian" panose="04020705040A02060702" pitchFamily="82" charset="0"/>
              </a:rPr>
              <a:t>Layer 6: Presentation</a:t>
            </a:r>
          </a:p>
          <a:p>
            <a:pPr marL="0" indent="0">
              <a:buNone/>
            </a:pPr>
            <a:r>
              <a:rPr lang="en-US" altLang="zh-TW" dirty="0">
                <a:latin typeface="Algerian" panose="04020705040A02060702" pitchFamily="82" charset="0"/>
              </a:rPr>
              <a:t>      Data is prepared for the application layer by the presentation layer. In order for data to be correctly received on the other end, it specifies how two devices should encode, encrypt, and compress data. Any data transmitted by the application layer is processed by the presentation layer before being delivered via the session layer.</a:t>
            </a: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zh-TW" altLang="en-US" dirty="0">
              <a:latin typeface="Algerian" panose="04020705040A02060702" pitchFamily="82" charset="0"/>
            </a:endParaRPr>
          </a:p>
        </p:txBody>
      </p:sp>
    </p:spTree>
    <p:extLst>
      <p:ext uri="{BB962C8B-B14F-4D97-AF65-F5344CB8AC3E}">
        <p14:creationId xmlns:p14="http://schemas.microsoft.com/office/powerpoint/2010/main" val="2700656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40C83C4-52FB-4989-8BF4-94A1A673E55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7B31185-6B13-41B7-A813-ABD4F9E03661}"/>
              </a:ext>
            </a:extLst>
          </p:cNvPr>
          <p:cNvSpPr>
            <a:spLocks noGrp="1"/>
          </p:cNvSpPr>
          <p:nvPr>
            <p:ph idx="1"/>
          </p:nvPr>
        </p:nvSpPr>
        <p:spPr>
          <a:xfrm>
            <a:off x="1295400" y="1638300"/>
            <a:ext cx="9601200" cy="4812834"/>
          </a:xfrm>
        </p:spPr>
        <p:txBody>
          <a:bodyPr>
            <a:normAutofit fontScale="92500"/>
          </a:bodyPr>
          <a:lstStyle/>
          <a:p>
            <a:r>
              <a:rPr lang="en-US" altLang="zh-TW" dirty="0">
                <a:latin typeface="Algerian" panose="04020705040A02060702" pitchFamily="82" charset="0"/>
              </a:rPr>
              <a:t>Layer 5:</a:t>
            </a:r>
            <a:r>
              <a:rPr lang="zh-TW" altLang="en-US" dirty="0">
                <a:latin typeface="Algerian" panose="04020705040A02060702" pitchFamily="82" charset="0"/>
              </a:rPr>
              <a:t> </a:t>
            </a:r>
            <a:r>
              <a:rPr lang="en-US" altLang="zh-TW" dirty="0">
                <a:latin typeface="Algerian" panose="04020705040A02060702" pitchFamily="82" charset="0"/>
              </a:rPr>
              <a:t>Session</a:t>
            </a:r>
          </a:p>
          <a:p>
            <a:pPr marL="0" indent="0">
              <a:buNone/>
            </a:pPr>
            <a:r>
              <a:rPr lang="zh-TW" altLang="en-US" dirty="0">
                <a:latin typeface="Algerian" panose="04020705040A02060702" pitchFamily="82" charset="0"/>
              </a:rPr>
              <a:t>      </a:t>
            </a:r>
            <a:r>
              <a:rPr lang="en-US" altLang="zh-TW" dirty="0">
                <a:latin typeface="Algerian" panose="04020705040A02060702" pitchFamily="82" charset="0"/>
              </a:rPr>
              <a:t>The session layer establishes sessions, or channels of communication, between devices. It is in charge of starting sessions, making sure they are active and open while data is being exchanged, and shutting them down once communication is complete. The session layer can also establish checkpoints during a data transmission, allowing devices to pick up where they left off in the event that the session is terminated</a:t>
            </a:r>
          </a:p>
          <a:p>
            <a:pPr marL="0" indent="0">
              <a:buNone/>
            </a:pPr>
            <a:r>
              <a:rPr lang="en-US" altLang="zh-TW" dirty="0">
                <a:latin typeface="Algerian" panose="04020705040A02060702" pitchFamily="82" charset="0"/>
              </a:rPr>
              <a:t>Layer </a:t>
            </a:r>
            <a:r>
              <a:rPr lang="en-US" altLang="zh-TW" dirty="0" smtClean="0">
                <a:latin typeface="Algerian" panose="04020705040A02060702" pitchFamily="82" charset="0"/>
              </a:rPr>
              <a:t>4: Transport </a:t>
            </a:r>
          </a:p>
          <a:p>
            <a:pPr marL="0" indent="0">
              <a:buNone/>
            </a:pPr>
            <a:r>
              <a:rPr lang="en-US" altLang="zh-TW" dirty="0" smtClean="0">
                <a:latin typeface="Algerian" panose="04020705040A02060702" pitchFamily="82" charset="0"/>
              </a:rPr>
              <a:t>Data </a:t>
            </a:r>
            <a:r>
              <a:rPr lang="en-US" altLang="zh-TW" dirty="0">
                <a:latin typeface="Algerian" panose="04020705040A02060702" pitchFamily="82" charset="0"/>
              </a:rPr>
              <a:t>transferred in the session layer is divided into "segments" by the transport layer at the receiving end. On the receiving end, it is in charge of putting the segments back together in order to create data that the session layer may use. The transport layer performs error control, which determines whether data was received wrongly and, if not, requests it again, as well as flow control, which sends data at a pace that matches the connection speed of the receiving device.</a:t>
            </a: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zh-TW" altLang="en-US" dirty="0">
              <a:latin typeface="Algerian" panose="04020705040A02060702" pitchFamily="82" charset="0"/>
            </a:endParaRPr>
          </a:p>
        </p:txBody>
      </p:sp>
    </p:spTree>
    <p:extLst>
      <p:ext uri="{BB962C8B-B14F-4D97-AF65-F5344CB8AC3E}">
        <p14:creationId xmlns:p14="http://schemas.microsoft.com/office/powerpoint/2010/main" val="246907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40C83C4-52FB-4989-8BF4-94A1A673E55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7B31185-6B13-41B7-A813-ABD4F9E03661}"/>
              </a:ext>
            </a:extLst>
          </p:cNvPr>
          <p:cNvSpPr>
            <a:spLocks noGrp="1"/>
          </p:cNvSpPr>
          <p:nvPr>
            <p:ph idx="1"/>
          </p:nvPr>
        </p:nvSpPr>
        <p:spPr>
          <a:xfrm>
            <a:off x="1429789" y="1428749"/>
            <a:ext cx="9601200" cy="4755919"/>
          </a:xfrm>
        </p:spPr>
        <p:txBody>
          <a:bodyPr>
            <a:normAutofit lnSpcReduction="10000"/>
          </a:bodyPr>
          <a:lstStyle/>
          <a:p>
            <a:pPr marL="0" indent="0">
              <a:buNone/>
            </a:pPr>
            <a:r>
              <a:rPr lang="en-US" altLang="zh-TW" dirty="0">
                <a:latin typeface="Algerian" panose="04020705040A02060702" pitchFamily="82" charset="0"/>
              </a:rPr>
              <a:t>Layer </a:t>
            </a:r>
            <a:r>
              <a:rPr lang="en-US" altLang="zh-TW" dirty="0" smtClean="0">
                <a:latin typeface="Algerian" panose="04020705040A02060702" pitchFamily="82" charset="0"/>
              </a:rPr>
              <a:t>3: Network </a:t>
            </a:r>
            <a:endParaRPr lang="en-US" altLang="zh-TW" dirty="0">
              <a:latin typeface="Algerian" panose="04020705040A02060702" pitchFamily="82" charset="0"/>
            </a:endParaRPr>
          </a:p>
          <a:p>
            <a:pPr marL="0" indent="0">
              <a:buNone/>
            </a:pPr>
            <a:r>
              <a:rPr lang="en-US" altLang="zh-TW" dirty="0" smtClean="0">
                <a:latin typeface="Algerian" panose="04020705040A02060702" pitchFamily="82" charset="0"/>
              </a:rPr>
              <a:t>The </a:t>
            </a:r>
            <a:r>
              <a:rPr lang="en-US" altLang="zh-TW" dirty="0">
                <a:latin typeface="Algerian" panose="04020705040A02060702" pitchFamily="82" charset="0"/>
              </a:rPr>
              <a:t>network layer serves two primary purposes. One is dividing segments into network packets, which are then put back together at the other end. The alternative method of packet routing involves finding the optimum route through a physical network. In order to route packets to a destination node, the network layer needs network addresses, which are commonly Internet Protocol addresses</a:t>
            </a:r>
            <a:r>
              <a:rPr lang="en-US" altLang="zh-TW" dirty="0" smtClean="0">
                <a:latin typeface="Algerian" panose="04020705040A02060702" pitchFamily="82" charset="0"/>
              </a:rPr>
              <a:t>.</a:t>
            </a:r>
          </a:p>
          <a:p>
            <a:pPr marL="0" indent="0">
              <a:buNone/>
            </a:pPr>
            <a:r>
              <a:rPr lang="en-US" altLang="zh-TW" dirty="0">
                <a:latin typeface="Algerian" panose="04020705040A02060702" pitchFamily="82" charset="0"/>
              </a:rPr>
              <a:t>Layer </a:t>
            </a:r>
            <a:r>
              <a:rPr lang="en-US" altLang="zh-TW" dirty="0" smtClean="0">
                <a:latin typeface="Algerian" panose="04020705040A02060702" pitchFamily="82" charset="0"/>
              </a:rPr>
              <a:t>2: Data </a:t>
            </a:r>
            <a:r>
              <a:rPr lang="en-US" altLang="zh-TW" dirty="0">
                <a:latin typeface="Algerian" panose="04020705040A02060702" pitchFamily="82" charset="0"/>
              </a:rPr>
              <a:t>Link </a:t>
            </a:r>
          </a:p>
          <a:p>
            <a:pPr marL="0" indent="0">
              <a:buNone/>
            </a:pPr>
            <a:r>
              <a:rPr lang="en-US" altLang="zh-TW" dirty="0" smtClean="0">
                <a:latin typeface="Algerian" panose="04020705040A02060702" pitchFamily="82" charset="0"/>
              </a:rPr>
              <a:t>The </a:t>
            </a:r>
            <a:r>
              <a:rPr lang="en-US" altLang="zh-TW" dirty="0">
                <a:latin typeface="Algerian" panose="04020705040A02060702" pitchFamily="82" charset="0"/>
              </a:rPr>
              <a:t>data link layer creates and breaks connections between two network nodes that are physically close to one another. Frames are created from packets, which are then sent from source to destination. This layer is made up of two components: Media Access Control (MAC), which utilizes MAC addresses to connect devices and specifies permissions to transmit and receive data, and Logic Link Control (LLC), which identifies network protocols, does error checking, and synchronizes frames.</a:t>
            </a:r>
            <a:endParaRPr lang="zh-TW" altLang="en-US" dirty="0">
              <a:latin typeface="Algerian" panose="04020705040A02060702" pitchFamily="82" charset="0"/>
            </a:endParaRPr>
          </a:p>
        </p:txBody>
      </p:sp>
    </p:spTree>
    <p:extLst>
      <p:ext uri="{BB962C8B-B14F-4D97-AF65-F5344CB8AC3E}">
        <p14:creationId xmlns:p14="http://schemas.microsoft.com/office/powerpoint/2010/main" val="7568395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FE66DFF-1F0F-4B86-9923-1C017E657C95}"/>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B5FDC99-B7A3-4976-8FEA-B0F3848E60E2}"/>
              </a:ext>
            </a:extLst>
          </p:cNvPr>
          <p:cNvSpPr>
            <a:spLocks noGrp="1"/>
          </p:cNvSpPr>
          <p:nvPr>
            <p:ph idx="1"/>
          </p:nvPr>
        </p:nvSpPr>
        <p:spPr/>
        <p:txBody>
          <a:bodyPr/>
          <a:lstStyle/>
          <a:p>
            <a:pPr marL="0" indent="0">
              <a:buNone/>
            </a:pPr>
            <a:r>
              <a:rPr lang="en-US" altLang="zh-TW" dirty="0" smtClean="0">
                <a:latin typeface="Algerian" panose="04020705040A02060702" pitchFamily="82" charset="0"/>
              </a:rPr>
              <a:t>Layer 1: Physical </a:t>
            </a:r>
          </a:p>
          <a:p>
            <a:pPr marL="0" indent="0">
              <a:buNone/>
            </a:pPr>
            <a:r>
              <a:rPr lang="en-US" altLang="zh-TW" dirty="0" smtClean="0">
                <a:latin typeface="Algerian" panose="04020705040A02060702" pitchFamily="82" charset="0"/>
              </a:rPr>
              <a:t>The </a:t>
            </a:r>
            <a:r>
              <a:rPr lang="en-US" altLang="zh-TW" dirty="0">
                <a:latin typeface="Algerian" panose="04020705040A02060702" pitchFamily="82" charset="0"/>
              </a:rPr>
              <a:t>physical layer is in charge of the wired or wireless connections that physically connect network nodes. In addition to defining the connector, the electrical cable or wireless technology connecting the devices, it is in charge of bit rate regulation and the transmission of raw data, which is just a stream of 0s and 1s.</a:t>
            </a:r>
            <a:endParaRPr lang="zh-TW" altLang="en-US" dirty="0">
              <a:latin typeface="Algerian" panose="04020705040A02060702" pitchFamily="82" charset="0"/>
            </a:endParaRPr>
          </a:p>
        </p:txBody>
      </p:sp>
    </p:spTree>
    <p:extLst>
      <p:ext uri="{BB962C8B-B14F-4D97-AF65-F5344CB8AC3E}">
        <p14:creationId xmlns:p14="http://schemas.microsoft.com/office/powerpoint/2010/main" val="1102016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Mesh</a:t>
            </a:r>
            <a:br>
              <a:rPr lang="en-US" altLang="zh-TW" dirty="0">
                <a:latin typeface="Algerian" panose="04020705040A02060702" pitchFamily="82" charset="0"/>
              </a:rPr>
            </a:br>
            <a:r>
              <a:rPr lang="en-US" altLang="zh-TW" dirty="0">
                <a:latin typeface="Algerian" panose="04020705040A02060702" pitchFamily="82" charset="0"/>
              </a:rPr>
              <a:t>‘</a:t>
            </a:r>
            <a:r>
              <a:rPr lang="en-US" altLang="zh-TW" dirty="0" smtClean="0">
                <a:latin typeface="Algerian" panose="04020705040A02060702" pitchFamily="82" charset="0"/>
              </a:rPr>
              <a:t>LAN’  </a:t>
            </a:r>
            <a:r>
              <a:rPr lang="en-US" altLang="zh-TW" dirty="0">
                <a:latin typeface="Algerian" panose="04020705040A02060702" pitchFamily="82" charset="0"/>
              </a:rPr>
              <a:t>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pPr marL="0" indent="0">
              <a:buNone/>
            </a:pPr>
            <a:r>
              <a:rPr lang="en-US" altLang="zh-TW" dirty="0">
                <a:latin typeface="Algerian" panose="04020705040A02060702" pitchFamily="82" charset="0"/>
              </a:rPr>
              <a:t>A local area network (LAN) is a network made up of a number of computers that are connected in a certain area. TCP/IP </a:t>
            </a:r>
            <a:r>
              <a:rPr lang="en-US" altLang="zh-TW" dirty="0" err="1">
                <a:latin typeface="Algerian" panose="04020705040A02060702" pitchFamily="82" charset="0"/>
              </a:rPr>
              <a:t>ethernet</a:t>
            </a:r>
            <a:r>
              <a:rPr lang="en-US" altLang="zh-TW" dirty="0">
                <a:latin typeface="Algerian" panose="04020705040A02060702" pitchFamily="82" charset="0"/>
              </a:rPr>
              <a:t> or Wi-Fi is used in a LAN to link the computers to one another. A LAN is typically only accessible within a single establishment, such as a school, workplace, group, or church.</a:t>
            </a:r>
            <a:endParaRPr lang="zh-TW" altLang="en-US" dirty="0">
              <a:latin typeface="Algerian" panose="04020705040A02060702" pitchFamily="82" charset="0"/>
            </a:endParaRPr>
          </a:p>
        </p:txBody>
      </p:sp>
    </p:spTree>
    <p:extLst>
      <p:ext uri="{BB962C8B-B14F-4D97-AF65-F5344CB8AC3E}">
        <p14:creationId xmlns:p14="http://schemas.microsoft.com/office/powerpoint/2010/main" val="3425847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COMPUTER NETWORK:SOFT WARE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1492458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PHYSICAL</a:t>
            </a:r>
            <a:r>
              <a:rPr lang="en-US" altLang="zh-TW" dirty="0"/>
              <a:t> </a:t>
            </a:r>
            <a:endParaRPr lang="zh-TW" altLang="en-US" dirty="0"/>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26517257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TCP/ICP PROTOCOL SUITE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r>
              <a:rPr lang="en-US" altLang="zh-TW" dirty="0"/>
              <a:t>PICTURE</a:t>
            </a:r>
            <a:endParaRPr lang="zh-TW" altLang="en-US" dirty="0"/>
          </a:p>
        </p:txBody>
      </p:sp>
    </p:spTree>
    <p:extLst>
      <p:ext uri="{BB962C8B-B14F-4D97-AF65-F5344CB8AC3E}">
        <p14:creationId xmlns:p14="http://schemas.microsoft.com/office/powerpoint/2010/main" val="15340410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HTTPS</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984311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AGENDA</a:t>
            </a:r>
            <a:endParaRPr lang="zh-TW" altLang="en-US" dirty="0">
              <a:latin typeface="Algerian" panose="04020705040A02060702" pitchFamily="82" charset="0"/>
            </a:endParaRPr>
          </a:p>
        </p:txBody>
      </p:sp>
      <p:sp>
        <p:nvSpPr>
          <p:cNvPr id="3" name="內容版面配置區 2"/>
          <p:cNvSpPr>
            <a:spLocks noGrp="1"/>
          </p:cNvSpPr>
          <p:nvPr>
            <p:ph idx="1"/>
          </p:nvPr>
        </p:nvSpPr>
        <p:spPr>
          <a:xfrm>
            <a:off x="1371600" y="1917031"/>
            <a:ext cx="9601200" cy="4387516"/>
          </a:xfrm>
        </p:spPr>
        <p:txBody>
          <a:bodyPr>
            <a:normAutofit fontScale="92500" lnSpcReduction="20000"/>
          </a:bodyPr>
          <a:lstStyle/>
          <a:p>
            <a:r>
              <a:rPr lang="en-US" altLang="zh-TW" dirty="0">
                <a:latin typeface="Arial" panose="020B0604020202020204" pitchFamily="34" charset="0"/>
                <a:cs typeface="Arial" panose="020B0604020202020204" pitchFamily="34" charset="0"/>
              </a:rPr>
              <a:t>Computer network</a:t>
            </a:r>
          </a:p>
          <a:p>
            <a:pPr lvl="1"/>
            <a:r>
              <a:rPr lang="en-US" altLang="zh-TW" dirty="0" err="1">
                <a:latin typeface="Arial" panose="020B0604020202020204" pitchFamily="34" charset="0"/>
                <a:cs typeface="Arial" panose="020B0604020202020204" pitchFamily="34" charset="0"/>
              </a:rPr>
              <a:t>Wan.man.lan.pan</a:t>
            </a:r>
            <a:endParaRPr lang="en-US" altLang="zh-TW" dirty="0">
              <a:latin typeface="Arial" panose="020B0604020202020204" pitchFamily="34" charset="0"/>
              <a:cs typeface="Arial" panose="020B0604020202020204" pitchFamily="34" charset="0"/>
            </a:endParaRPr>
          </a:p>
          <a:p>
            <a:pPr lvl="1"/>
            <a:endParaRPr lang="en-US" altLang="zh-TW" dirty="0">
              <a:latin typeface="Arial" panose="020B0604020202020204" pitchFamily="34" charset="0"/>
              <a:cs typeface="Arial" panose="020B0604020202020204" pitchFamily="34" charset="0"/>
            </a:endParaRPr>
          </a:p>
          <a:p>
            <a:r>
              <a:rPr lang="en-US" altLang="zh-TW" dirty="0">
                <a:latin typeface="Arial" panose="020B0604020202020204" pitchFamily="34" charset="0"/>
                <a:cs typeface="Arial" panose="020B0604020202020204" pitchFamily="34" charset="0"/>
              </a:rPr>
              <a:t>Hardware</a:t>
            </a:r>
          </a:p>
          <a:p>
            <a:pPr lvl="1"/>
            <a:r>
              <a:rPr lang="en-US" altLang="zh-TW" dirty="0">
                <a:latin typeface="Arial" panose="020B0604020202020204" pitchFamily="34" charset="0"/>
                <a:cs typeface="Arial" panose="020B0604020202020204" pitchFamily="34" charset="0"/>
              </a:rPr>
              <a:t>network connecting device</a:t>
            </a:r>
          </a:p>
          <a:p>
            <a:pPr lvl="1"/>
            <a:r>
              <a:rPr lang="en-US" altLang="zh-TW" dirty="0">
                <a:latin typeface="Arial" panose="020B0604020202020204" pitchFamily="34" charset="0"/>
                <a:cs typeface="Arial" panose="020B0604020202020204" pitchFamily="34" charset="0"/>
              </a:rPr>
              <a:t>Network topology</a:t>
            </a:r>
          </a:p>
          <a:p>
            <a:r>
              <a:rPr lang="en-US" altLang="zh-TW" dirty="0">
                <a:latin typeface="Arial" panose="020B0604020202020204" pitchFamily="34" charset="0"/>
                <a:cs typeface="Arial" panose="020B0604020202020204" pitchFamily="34" charset="0"/>
              </a:rPr>
              <a:t>Software</a:t>
            </a:r>
          </a:p>
          <a:p>
            <a:pPr lvl="1"/>
            <a:r>
              <a:rPr lang="en-US" altLang="zh-TW" dirty="0">
                <a:latin typeface="Arial" panose="020B0604020202020204" pitchFamily="34" charset="0"/>
                <a:cs typeface="Arial" panose="020B0604020202020204" pitchFamily="34" charset="0"/>
              </a:rPr>
              <a:t> OSI MODEL </a:t>
            </a:r>
          </a:p>
          <a:p>
            <a:pPr lvl="1"/>
            <a:r>
              <a:rPr lang="en-US" altLang="zh-TW" dirty="0">
                <a:latin typeface="Arial" panose="020B0604020202020204" pitchFamily="34" charset="0"/>
                <a:cs typeface="Arial" panose="020B0604020202020204" pitchFamily="34" charset="0"/>
              </a:rPr>
              <a:t>TCP/IP  protocol</a:t>
            </a:r>
          </a:p>
          <a:p>
            <a:r>
              <a:rPr lang="en-US" altLang="zh-TW" dirty="0">
                <a:latin typeface="Arial" panose="020B0604020202020204" pitchFamily="34" charset="0"/>
                <a:cs typeface="Arial" panose="020B0604020202020204" pitchFamily="34" charset="0"/>
              </a:rPr>
              <a:t>Window network command</a:t>
            </a:r>
          </a:p>
          <a:p>
            <a:endParaRPr lang="en-US" altLang="zh-TW" dirty="0">
              <a:latin typeface="Arial" panose="020B0604020202020204" pitchFamily="34" charset="0"/>
              <a:cs typeface="Arial" panose="020B0604020202020204" pitchFamily="34" charset="0"/>
            </a:endParaRPr>
          </a:p>
          <a:p>
            <a:pPr marL="0" indent="0">
              <a:buNone/>
            </a:pPr>
            <a:r>
              <a:rPr lang="en-US" altLang="zh-TW" dirty="0"/>
              <a:t>     </a:t>
            </a:r>
            <a:br>
              <a:rPr lang="en-US" altLang="zh-TW" dirty="0"/>
            </a:br>
            <a:endParaRPr lang="en-US" altLang="zh-TW" dirty="0"/>
          </a:p>
          <a:p>
            <a:pPr marL="0" indent="0">
              <a:buNone/>
            </a:pPr>
            <a:endParaRPr lang="en-US" altLang="zh-TW" dirty="0"/>
          </a:p>
          <a:p>
            <a:pPr marL="0" indent="0">
              <a:buNone/>
            </a:pPr>
            <a:endParaRPr lang="en-US" altLang="zh-TW" dirty="0"/>
          </a:p>
        </p:txBody>
      </p:sp>
    </p:spTree>
    <p:extLst>
      <p:ext uri="{BB962C8B-B14F-4D97-AF65-F5344CB8AC3E}">
        <p14:creationId xmlns:p14="http://schemas.microsoft.com/office/powerpoint/2010/main" val="135926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COMPUTER NETWORK: WINDOW COMMAND</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41180381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dirty="0"/>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5278217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10831463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27831840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r>
              <a:rPr lang="en-US" altLang="zh-TW" dirty="0"/>
              <a:t>IP CONFIG</a:t>
            </a:r>
          </a:p>
          <a:p>
            <a:r>
              <a:rPr lang="en-US" altLang="zh-TW" dirty="0"/>
              <a:t>NESTRAT</a:t>
            </a:r>
          </a:p>
          <a:p>
            <a:r>
              <a:rPr lang="en-US" altLang="zh-TW" dirty="0"/>
              <a:t>PING</a:t>
            </a:r>
          </a:p>
          <a:p>
            <a:endParaRPr lang="zh-TW" altLang="en-US" dirty="0"/>
          </a:p>
        </p:txBody>
      </p:sp>
    </p:spTree>
    <p:extLst>
      <p:ext uri="{BB962C8B-B14F-4D97-AF65-F5344CB8AC3E}">
        <p14:creationId xmlns:p14="http://schemas.microsoft.com/office/powerpoint/2010/main" val="7051208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lvl="1" algn="l" rtl="0">
              <a:lnSpc>
                <a:spcPct val="89000"/>
              </a:lnSpc>
              <a:spcBef>
                <a:spcPct val="0"/>
              </a:spcBef>
            </a:pPr>
            <a:r>
              <a:rPr lang="en-US" altLang="zh-TW" dirty="0">
                <a:latin typeface="Arial" panose="020B0604020202020204" pitchFamily="34" charset="0"/>
                <a:cs typeface="Arial" panose="020B0604020202020204" pitchFamily="34" charset="0"/>
              </a:rPr>
              <a:t/>
            </a:r>
            <a:br>
              <a:rPr lang="en-US" altLang="zh-TW" dirty="0">
                <a:latin typeface="Arial" panose="020B0604020202020204" pitchFamily="34" charset="0"/>
                <a:cs typeface="Arial" panose="020B0604020202020204" pitchFamily="34" charset="0"/>
              </a:rPr>
            </a:br>
            <a:r>
              <a:rPr lang="en-US" altLang="zh-TW" sz="4400" dirty="0">
                <a:latin typeface="Algerian" panose="04020705040A02060702" pitchFamily="82" charset="0"/>
              </a:rPr>
              <a:t>COMPUTER NETWORK</a:t>
            </a:r>
            <a:endParaRPr lang="zh-TW" altLang="en-US" sz="4400"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20383301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SCENARIO</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41681536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Tools </a:t>
            </a:r>
            <a:r>
              <a:rPr lang="en-US" altLang="zh-TW" dirty="0" err="1"/>
              <a:t>nestat</a:t>
            </a:r>
            <a:r>
              <a:rPr lang="en-US" altLang="zh-TW" dirty="0"/>
              <a:t> + task manager + </a:t>
            </a:r>
            <a:r>
              <a:rPr lang="en-US" altLang="zh-TW" dirty="0" err="1"/>
              <a:t>taskkill</a:t>
            </a:r>
            <a:endParaRPr lang="zh-TW" altLang="en-US" dirty="0"/>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4564974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07BC82D-BA53-4D88-A5D8-7F4D8F16C805}"/>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DA56EE1C-6D64-4D60-A7DF-53B430517E6B}"/>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8045152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6EBE12-447B-4361-AFB4-568F15EB7A50}"/>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B004E05B-F150-4613-80B7-2031AC022893}"/>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2721295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b="1" dirty="0">
                <a:latin typeface="Algerian" panose="04020705040A02060702" pitchFamily="82" charset="0"/>
              </a:rPr>
              <a:t>COMPUTER NETWORK </a:t>
            </a:r>
            <a:endParaRPr lang="zh-TW" altLang="en-US" b="1" dirty="0">
              <a:latin typeface="Algerian" panose="04020705040A02060702" pitchFamily="82" charset="0"/>
            </a:endParaRPr>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3610" y="3925054"/>
            <a:ext cx="5109422" cy="2703094"/>
          </a:xfrm>
          <a:prstGeom prst="rect">
            <a:avLst/>
          </a:prstGeom>
        </p:spPr>
      </p:pic>
      <p:sp>
        <p:nvSpPr>
          <p:cNvPr id="7" name="文字方塊 6"/>
          <p:cNvSpPr txBox="1"/>
          <p:nvPr/>
        </p:nvSpPr>
        <p:spPr>
          <a:xfrm>
            <a:off x="1748578" y="2214565"/>
            <a:ext cx="9930064" cy="1446550"/>
          </a:xfrm>
          <a:prstGeom prst="rect">
            <a:avLst/>
          </a:prstGeom>
          <a:noFill/>
        </p:spPr>
        <p:txBody>
          <a:bodyPr wrap="square" rtlCol="0">
            <a:spAutoFit/>
          </a:bodyPr>
          <a:lstStyle/>
          <a:p>
            <a:r>
              <a:rPr lang="en-US" altLang="zh-TW" sz="2400" dirty="0">
                <a:latin typeface="Algerian" panose="04020705040A02060702" pitchFamily="82" charset="0"/>
              </a:rPr>
              <a:t>Computer networking</a:t>
            </a:r>
          </a:p>
          <a:p>
            <a:r>
              <a:rPr lang="en-US" altLang="zh-TW" sz="2400" dirty="0">
                <a:latin typeface="Algerian" panose="04020705040A02060702" pitchFamily="82" charset="0"/>
              </a:rPr>
              <a:t> </a:t>
            </a:r>
            <a:r>
              <a:rPr lang="en-US" altLang="zh-TW" sz="2000" dirty="0">
                <a:latin typeface="Bell MT" panose="02020503060305020303" pitchFamily="18" charset="0"/>
              </a:rPr>
              <a:t>refers to interconnected computing devices that can exchange data and share resources with each other. These networked devices use a system of rules, called communications protocols, to transmit information over physical or wireless technologies</a:t>
            </a:r>
            <a:r>
              <a:rPr lang="en-US" altLang="zh-TW" sz="2000" dirty="0"/>
              <a:t>.</a:t>
            </a:r>
            <a:endParaRPr lang="zh-TW" altLang="en-US" sz="2000" dirty="0"/>
          </a:p>
        </p:txBody>
      </p:sp>
    </p:spTree>
    <p:extLst>
      <p:ext uri="{BB962C8B-B14F-4D97-AF65-F5344CB8AC3E}">
        <p14:creationId xmlns:p14="http://schemas.microsoft.com/office/powerpoint/2010/main" val="7992906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BA3603-7B56-4284-8209-8BE9E6AF6637}"/>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752D3CFC-7CD0-4EEC-8EC1-248AADCCBA6C}"/>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26077381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C2C26D25-2820-4710-A614-44DCE062F569}"/>
              </a:ext>
            </a:extLst>
          </p:cNvPr>
          <p:cNvPicPr>
            <a:picLocks noChangeAspect="1"/>
          </p:cNvPicPr>
          <p:nvPr/>
        </p:nvPicPr>
        <p:blipFill>
          <a:blip r:embed="rId2"/>
          <a:stretch>
            <a:fillRect/>
          </a:stretch>
        </p:blipFill>
        <p:spPr>
          <a:xfrm>
            <a:off x="1329655" y="461467"/>
            <a:ext cx="4307747" cy="2980730"/>
          </a:xfrm>
          <a:prstGeom prst="rect">
            <a:avLst/>
          </a:prstGeom>
        </p:spPr>
      </p:pic>
      <p:pic>
        <p:nvPicPr>
          <p:cNvPr id="5" name="圖片 4">
            <a:extLst>
              <a:ext uri="{FF2B5EF4-FFF2-40B4-BE49-F238E27FC236}">
                <a16:creationId xmlns:a16="http://schemas.microsoft.com/office/drawing/2014/main" id="{C62F4BF4-1798-437A-85D9-DD63016F0DFF}"/>
              </a:ext>
            </a:extLst>
          </p:cNvPr>
          <p:cNvPicPr>
            <a:picLocks noChangeAspect="1"/>
          </p:cNvPicPr>
          <p:nvPr/>
        </p:nvPicPr>
        <p:blipFill>
          <a:blip r:embed="rId3"/>
          <a:stretch>
            <a:fillRect/>
          </a:stretch>
        </p:blipFill>
        <p:spPr>
          <a:xfrm>
            <a:off x="5773184" y="2395056"/>
            <a:ext cx="5560343" cy="3200051"/>
          </a:xfrm>
          <a:prstGeom prst="rect">
            <a:avLst/>
          </a:prstGeom>
        </p:spPr>
      </p:pic>
    </p:spTree>
    <p:extLst>
      <p:ext uri="{BB962C8B-B14F-4D97-AF65-F5344CB8AC3E}">
        <p14:creationId xmlns:p14="http://schemas.microsoft.com/office/powerpoint/2010/main" val="3221339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HARDWARE:</a:t>
            </a:r>
            <a:br>
              <a:rPr lang="en-US" altLang="zh-TW" dirty="0">
                <a:latin typeface="Algerian" panose="04020705040A02060702" pitchFamily="82" charset="0"/>
              </a:rPr>
            </a:br>
            <a:r>
              <a:rPr lang="en-US" altLang="zh-TW" sz="2800" dirty="0">
                <a:latin typeface="Algerian" panose="04020705040A02060702" pitchFamily="82" charset="0"/>
              </a:rPr>
              <a:t>NERTWORK CONNECTING DEVICE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pPr marL="0" indent="0">
              <a:buNone/>
            </a:pPr>
            <a:endParaRPr lang="en-US" altLang="zh-TW" dirty="0"/>
          </a:p>
          <a:p>
            <a:pPr>
              <a:buFont typeface="Wingdings" panose="05000000000000000000" pitchFamily="2" charset="2"/>
              <a:buChar char="l"/>
            </a:pPr>
            <a:r>
              <a:rPr lang="en-US" altLang="zh-TW" dirty="0">
                <a:latin typeface="Algerian" panose="04020705040A02060702" pitchFamily="82" charset="0"/>
              </a:rPr>
              <a:t>L1 devices: repeater             hub</a:t>
            </a:r>
          </a:p>
          <a:p>
            <a:pPr>
              <a:buFont typeface="Wingdings" panose="05000000000000000000" pitchFamily="2" charset="2"/>
              <a:buChar char="l"/>
            </a:pPr>
            <a:r>
              <a:rPr lang="en-US" altLang="zh-TW" dirty="0">
                <a:latin typeface="Algerian" panose="04020705040A02060702" pitchFamily="82" charset="0"/>
              </a:rPr>
              <a:t>L2 devices: bridge              switch</a:t>
            </a:r>
          </a:p>
          <a:p>
            <a:pPr>
              <a:buFont typeface="Wingdings" panose="05000000000000000000" pitchFamily="2" charset="2"/>
              <a:buChar char="l"/>
            </a:pPr>
            <a:r>
              <a:rPr lang="en-US" altLang="zh-TW" dirty="0">
                <a:latin typeface="Algerian" panose="04020705040A02060702" pitchFamily="82" charset="0"/>
              </a:rPr>
              <a:t>L3</a:t>
            </a:r>
            <a:r>
              <a:rPr lang="zh-TW" altLang="en-US" dirty="0">
                <a:latin typeface="Algerian" panose="04020705040A02060702" pitchFamily="82" charset="0"/>
              </a:rPr>
              <a:t> </a:t>
            </a:r>
            <a:r>
              <a:rPr lang="en-US" altLang="zh-TW" dirty="0">
                <a:latin typeface="Algerian" panose="04020705040A02060702" pitchFamily="82" charset="0"/>
              </a:rPr>
              <a:t>devices: router             L3 – switch;L3 ASIC + L2 switch</a:t>
            </a:r>
          </a:p>
          <a:p>
            <a:pPr>
              <a:buFont typeface="Wingdings" panose="05000000000000000000" pitchFamily="2" charset="2"/>
              <a:buChar char="l"/>
            </a:pPr>
            <a:r>
              <a:rPr lang="en-US" altLang="zh-TW" dirty="0">
                <a:latin typeface="Algerian" panose="04020705040A02060702" pitchFamily="82" charset="0"/>
              </a:rPr>
              <a:t>L4 devices: </a:t>
            </a:r>
          </a:p>
          <a:p>
            <a:pPr>
              <a:buFont typeface="Wingdings" panose="05000000000000000000" pitchFamily="2" charset="2"/>
              <a:buChar char="l"/>
            </a:pPr>
            <a:r>
              <a:rPr lang="en-US" altLang="zh-TW" dirty="0">
                <a:latin typeface="Algerian" panose="04020705040A02060702" pitchFamily="82" charset="0"/>
              </a:rPr>
              <a:t>L7 devices:</a:t>
            </a:r>
          </a:p>
          <a:p>
            <a:pPr marL="457200" indent="-457200">
              <a:buFont typeface="+mj-lt"/>
              <a:buAutoNum type="arabicPeriod"/>
            </a:pPr>
            <a:endParaRPr lang="en-US" altLang="zh-TW" dirty="0">
              <a:latin typeface="Algerian" panose="04020705040A02060702" pitchFamily="82" charset="0"/>
            </a:endParaRPr>
          </a:p>
          <a:p>
            <a:endParaRPr lang="en-US" altLang="zh-TW" dirty="0"/>
          </a:p>
        </p:txBody>
      </p:sp>
      <p:sp>
        <p:nvSpPr>
          <p:cNvPr id="9" name="向右箭號 8"/>
          <p:cNvSpPr/>
          <p:nvPr/>
        </p:nvSpPr>
        <p:spPr>
          <a:xfrm>
            <a:off x="4663876" y="2848932"/>
            <a:ext cx="730648"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0" name="向右箭號 9"/>
          <p:cNvSpPr/>
          <p:nvPr/>
        </p:nvSpPr>
        <p:spPr>
          <a:xfrm>
            <a:off x="4297678" y="328491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向右箭號 9">
            <a:extLst>
              <a:ext uri="{FF2B5EF4-FFF2-40B4-BE49-F238E27FC236}">
                <a16:creationId xmlns:a16="http://schemas.microsoft.com/office/drawing/2014/main" id="{85E8B89D-EE8B-33C2-CAF4-CB2B2BDC3CBA}"/>
              </a:ext>
            </a:extLst>
          </p:cNvPr>
          <p:cNvSpPr/>
          <p:nvPr/>
        </p:nvSpPr>
        <p:spPr>
          <a:xfrm>
            <a:off x="4297678" y="372089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712098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SWITCH</a:t>
            </a:r>
            <a:br>
              <a:rPr lang="en-US" altLang="zh-TW" dirty="0">
                <a:latin typeface="Algerian" panose="04020705040A02060702" pitchFamily="82" charset="0"/>
              </a:rPr>
            </a:br>
            <a:r>
              <a:rPr lang="en-US" altLang="zh-TW" dirty="0">
                <a:latin typeface="Algerian" panose="04020705040A02060702" pitchFamily="82" charset="0"/>
              </a:rPr>
              <a:t>VLAN</a:t>
            </a:r>
            <a:endParaRPr lang="zh-TW" altLang="en-US" dirty="0">
              <a:latin typeface="Algerian" panose="04020705040A02060702" pitchFamily="82" charset="0"/>
            </a:endParaRPr>
          </a:p>
        </p:txBody>
      </p:sp>
      <p:pic>
        <p:nvPicPr>
          <p:cNvPr id="4" name="內容版面配置區 3"/>
          <p:cNvPicPr>
            <a:picLocks noGrp="1" noChangeAspect="1"/>
          </p:cNvPicPr>
          <p:nvPr>
            <p:ph idx="1"/>
          </p:nvPr>
        </p:nvPicPr>
        <p:blipFill>
          <a:blip r:embed="rId2"/>
          <a:stretch>
            <a:fillRect/>
          </a:stretch>
        </p:blipFill>
        <p:spPr>
          <a:xfrm>
            <a:off x="2333151" y="2171700"/>
            <a:ext cx="7525698" cy="4334077"/>
          </a:xfrm>
          <a:prstGeom prst="rect">
            <a:avLst/>
          </a:prstGeom>
        </p:spPr>
      </p:pic>
    </p:spTree>
    <p:extLst>
      <p:ext uri="{BB962C8B-B14F-4D97-AF65-F5344CB8AC3E}">
        <p14:creationId xmlns:p14="http://schemas.microsoft.com/office/powerpoint/2010/main" val="3992022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76F0BF-B76F-41DE-991F-3DF4C7D04D03}"/>
              </a:ext>
            </a:extLst>
          </p:cNvPr>
          <p:cNvSpPr>
            <a:spLocks noGrp="1"/>
          </p:cNvSpPr>
          <p:nvPr>
            <p:ph type="title"/>
          </p:nvPr>
        </p:nvSpPr>
        <p:spPr/>
        <p:txBody>
          <a:bodyPr vert="horz" anchor="ctr"/>
          <a:lstStyle/>
          <a:p>
            <a:pPr algn="ctr"/>
            <a:r>
              <a:rPr lang="en-US" altLang="zh-TW" dirty="0">
                <a:latin typeface="Algerian" panose="04020705040A02060702" pitchFamily="82" charset="0"/>
              </a:rPr>
              <a:t>SWITCH</a:t>
            </a:r>
            <a:br>
              <a:rPr lang="en-US" altLang="zh-TW" dirty="0">
                <a:latin typeface="Algerian" panose="04020705040A02060702" pitchFamily="82" charset="0"/>
              </a:rPr>
            </a:br>
            <a:r>
              <a:rPr lang="en-US" altLang="zh-TW" dirty="0">
                <a:latin typeface="Algerian" panose="04020705040A02060702" pitchFamily="82" charset="0"/>
              </a:rPr>
              <a:t>VLAN</a:t>
            </a:r>
            <a:endParaRPr lang="zh-TW" altLang="en-US" dirty="0"/>
          </a:p>
        </p:txBody>
      </p:sp>
      <p:sp>
        <p:nvSpPr>
          <p:cNvPr id="3" name="內容版面配置區 2">
            <a:extLst>
              <a:ext uri="{FF2B5EF4-FFF2-40B4-BE49-F238E27FC236}">
                <a16:creationId xmlns:a16="http://schemas.microsoft.com/office/drawing/2014/main" id="{5FF50600-2EFD-41A1-86C1-7CEF6E41C782}"/>
              </a:ext>
            </a:extLst>
          </p:cNvPr>
          <p:cNvSpPr>
            <a:spLocks noGrp="1"/>
          </p:cNvSpPr>
          <p:nvPr>
            <p:ph idx="1"/>
          </p:nvPr>
        </p:nvSpPr>
        <p:spPr/>
        <p:txBody>
          <a:bodyPr/>
          <a:lstStyle/>
          <a:p>
            <a:r>
              <a:rPr lang="en-US" altLang="zh-TW" sz="2400" dirty="0">
                <a:latin typeface="Algerian" panose="04020705040A02060702" pitchFamily="82" charset="0"/>
              </a:rPr>
              <a:t>A group of end stations and the switch ports that link them together make up a VLAN. The logical split may be justified for a variety of reasons, such as departmental or project membership. The end station and the port to which it is connected must both be members of the same VLAN in order for it to function physically</a:t>
            </a:r>
            <a:r>
              <a:rPr lang="en-US" altLang="zh-TW" dirty="0">
                <a:latin typeface="Algerian" panose="04020705040A02060702" pitchFamily="82" charset="0"/>
              </a:rPr>
              <a:t>.</a:t>
            </a:r>
            <a:endParaRPr lang="zh-TW" altLang="en-US" dirty="0">
              <a:latin typeface="Algerian" panose="04020705040A02060702" pitchFamily="82" charset="0"/>
            </a:endParaRPr>
          </a:p>
        </p:txBody>
      </p:sp>
    </p:spTree>
    <p:extLst>
      <p:ext uri="{BB962C8B-B14F-4D97-AF65-F5344CB8AC3E}">
        <p14:creationId xmlns:p14="http://schemas.microsoft.com/office/powerpoint/2010/main" val="1149825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VLAN</a:t>
            </a:r>
            <a:br>
              <a:rPr lang="en-US" altLang="zh-TW" dirty="0">
                <a:latin typeface="Algerian" panose="04020705040A02060702" pitchFamily="82" charset="0"/>
              </a:rPr>
            </a:br>
            <a:r>
              <a:rPr lang="en-US" altLang="zh-TW" dirty="0">
                <a:latin typeface="Algerian" panose="04020705040A02060702" pitchFamily="82" charset="0"/>
              </a:rPr>
              <a:t>VIRTUAL 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normAutofit fontScale="85000" lnSpcReduction="10000"/>
          </a:bodyPr>
          <a:lstStyle/>
          <a:p>
            <a:r>
              <a:rPr lang="en-US" altLang="zh-TW" sz="2800" dirty="0">
                <a:latin typeface="Bell MT" panose="02020503060305020303" pitchFamily="18" charset="0"/>
              </a:rPr>
              <a:t>Any broadcast domain that is divided and isolated in a computer network at the data connection layer is known as a virtual local area network (VLAN) (OSI layer 2). [2] [3] A physical object that has been replicated and changed by additional logic within a local area network is referred to in this context as virtual. In order to create the look and functioning of network traffic that is physically on a single network but behaves as though it is split between several networks, VLANs work by attaching tags to network frames and processing these tags in networking systems. Despite being connected to the same physical network, VLANs can maintain network application separation without the deployment of additional sets of cabling and networking hardware.</a:t>
            </a:r>
            <a:endParaRPr lang="zh-TW" altLang="en-US" sz="2800" dirty="0">
              <a:latin typeface="Bell MT" panose="02020503060305020303" pitchFamily="18" charset="0"/>
            </a:endParaRPr>
          </a:p>
        </p:txBody>
      </p:sp>
    </p:spTree>
    <p:extLst>
      <p:ext uri="{BB962C8B-B14F-4D97-AF65-F5344CB8AC3E}">
        <p14:creationId xmlns:p14="http://schemas.microsoft.com/office/powerpoint/2010/main" val="875328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NETWORK TOPOLOGY</a:t>
            </a:r>
            <a:r>
              <a:rPr lang="en-US" altLang="zh-TW" dirty="0"/>
              <a:t/>
            </a:r>
            <a:br>
              <a:rPr lang="en-US" altLang="zh-TW" dirty="0"/>
            </a:br>
            <a:endParaRPr lang="zh-TW" altLang="en-US" dirty="0"/>
          </a:p>
        </p:txBody>
      </p:sp>
      <p:sp>
        <p:nvSpPr>
          <p:cNvPr id="5" name="Content Placeholder 4">
            <a:extLst>
              <a:ext uri="{FF2B5EF4-FFF2-40B4-BE49-F238E27FC236}">
                <a16:creationId xmlns:a16="http://schemas.microsoft.com/office/drawing/2014/main" id="{F2F8882A-1C34-B06E-E97D-EDA3005A0F7C}"/>
              </a:ext>
            </a:extLst>
          </p:cNvPr>
          <p:cNvSpPr>
            <a:spLocks noGrp="1"/>
          </p:cNvSpPr>
          <p:nvPr>
            <p:ph idx="1"/>
          </p:nvPr>
        </p:nvSpPr>
        <p:spPr>
          <a:xfrm>
            <a:off x="1295400" y="2171700"/>
            <a:ext cx="9601200" cy="3581400"/>
          </a:xfrm>
        </p:spPr>
        <p:txBody>
          <a:bodyPr>
            <a:noAutofit/>
          </a:bodyPr>
          <a:lstStyle/>
          <a:p>
            <a:r>
              <a:rPr lang="en-US" dirty="0">
                <a:latin typeface="Bell MT" panose="02020503060305020303" pitchFamily="18" charset="0"/>
              </a:rPr>
              <a:t>The configuration of a communication network's components—links, nodes, etc.—is known as its topology. Network topology is a term used to define or explain the configuration of many forms of telecommunication networks, such as computer networks, industrial fieldbuses, and command and control radio networks.</a:t>
            </a:r>
          </a:p>
          <a:p>
            <a:r>
              <a:rPr lang="en-US" dirty="0">
                <a:latin typeface="Bell MT" panose="02020503060305020303" pitchFamily="18" charset="0"/>
              </a:rPr>
              <a:t>The topological structure of a network is known as network topology, and it can be represented physically or conceptually. It is a graph theory application[3] where connecting devices are modeled as links or lines between the nodes, and communicating devices are modeled as nodes. Physical topology refers to where different network elements are located (such as device placement and cable installation), whereas logical topology shows how data moves throughout a network. Even if two networks may have different node distances, physical connections, transmission speeds, or signal kinds, their logical topologies might be the same. The physical layer of the OSI model is particularly interested in the physical topology of a network.</a:t>
            </a:r>
            <a:endParaRPr lang="en-PH" dirty="0">
              <a:latin typeface="Bell MT" panose="02020503060305020303" pitchFamily="18" charset="0"/>
            </a:endParaRPr>
          </a:p>
        </p:txBody>
      </p:sp>
    </p:spTree>
    <p:extLst>
      <p:ext uri="{BB962C8B-B14F-4D97-AF65-F5344CB8AC3E}">
        <p14:creationId xmlns:p14="http://schemas.microsoft.com/office/powerpoint/2010/main" val="3160365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8F494-A492-7013-4D3B-5F6335BE523A}"/>
              </a:ext>
            </a:extLst>
          </p:cNvPr>
          <p:cNvSpPr>
            <a:spLocks noGrp="1"/>
          </p:cNvSpPr>
          <p:nvPr>
            <p:ph type="title"/>
          </p:nvPr>
        </p:nvSpPr>
        <p:spPr/>
        <p:txBody>
          <a:bodyPr/>
          <a:lstStyle/>
          <a:p>
            <a:endParaRPr lang="en-PH"/>
          </a:p>
        </p:txBody>
      </p:sp>
      <p:pic>
        <p:nvPicPr>
          <p:cNvPr id="4" name="Content Placeholder 3">
            <a:extLst>
              <a:ext uri="{FF2B5EF4-FFF2-40B4-BE49-F238E27FC236}">
                <a16:creationId xmlns:a16="http://schemas.microsoft.com/office/drawing/2014/main" id="{B3E0A579-A0CD-A65F-8772-90BC77611A41}"/>
              </a:ext>
            </a:extLst>
          </p:cNvPr>
          <p:cNvPicPr>
            <a:picLocks noGrp="1" noChangeAspect="1"/>
          </p:cNvPicPr>
          <p:nvPr>
            <p:ph idx="1"/>
          </p:nvPr>
        </p:nvPicPr>
        <p:blipFill>
          <a:blip r:embed="rId2"/>
          <a:stretch>
            <a:fillRect/>
          </a:stretch>
        </p:blipFill>
        <p:spPr>
          <a:xfrm>
            <a:off x="1371600" y="685799"/>
            <a:ext cx="9805737" cy="5143849"/>
          </a:xfrm>
          <a:prstGeom prst="rect">
            <a:avLst/>
          </a:prstGeom>
        </p:spPr>
      </p:pic>
    </p:spTree>
    <p:extLst>
      <p:ext uri="{BB962C8B-B14F-4D97-AF65-F5344CB8AC3E}">
        <p14:creationId xmlns:p14="http://schemas.microsoft.com/office/powerpoint/2010/main" val="4953855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TM10001105[[fn=裁剪]]</Template>
  <TotalTime>273</TotalTime>
  <Words>1405</Words>
  <Application>Microsoft Office PowerPoint</Application>
  <PresentationFormat>Widescreen</PresentationFormat>
  <Paragraphs>69</Paragraphs>
  <Slides>31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微軟正黑體</vt:lpstr>
      <vt:lpstr>Algerian</vt:lpstr>
      <vt:lpstr>Arial</vt:lpstr>
      <vt:lpstr>Bell MT</vt:lpstr>
      <vt:lpstr>Franklin Gothic Book</vt:lpstr>
      <vt:lpstr>Wingdings</vt:lpstr>
      <vt:lpstr>Crop</vt:lpstr>
      <vt:lpstr>COMPUTER NETWORK</vt:lpstr>
      <vt:lpstr>AGENDA</vt:lpstr>
      <vt:lpstr>COMPUTER NETWORK </vt:lpstr>
      <vt:lpstr>HARDWARE: NERTWORK CONNECTING DEVICE</vt:lpstr>
      <vt:lpstr>SWITCH VLAN</vt:lpstr>
      <vt:lpstr>SWITCH VLAN</vt:lpstr>
      <vt:lpstr>VLAN VIRTUAL LOCAL AREA NETWORK</vt:lpstr>
      <vt:lpstr>NETWORK TOPOLOGY </vt:lpstr>
      <vt:lpstr>PowerPoint Presentation</vt:lpstr>
      <vt:lpstr>OSI MODEL</vt:lpstr>
      <vt:lpstr>OSI MODEL layer function</vt:lpstr>
      <vt:lpstr>OSI MODEL layer function</vt:lpstr>
      <vt:lpstr>OSI MODEL layer function</vt:lpstr>
      <vt:lpstr>OSI MODEL layer function</vt:lpstr>
      <vt:lpstr>Mesh ‘LAN’  local area network</vt:lpstr>
      <vt:lpstr>COMPUTER NETWORK:SOFT WARE</vt:lpstr>
      <vt:lpstr>PHYSICAL </vt:lpstr>
      <vt:lpstr>TCP/ICP PROTOCOL SUITE</vt:lpstr>
      <vt:lpstr>HTTPS</vt:lpstr>
      <vt:lpstr>COMPUTER NETWORK: WINDOW COMMAND</vt:lpstr>
      <vt:lpstr>PowerPoint Presentation</vt:lpstr>
      <vt:lpstr>PowerPoint Presentation</vt:lpstr>
      <vt:lpstr>PowerPoint Presentation</vt:lpstr>
      <vt:lpstr>PowerPoint Presentation</vt:lpstr>
      <vt:lpstr> COMPUTER NETWORK</vt:lpstr>
      <vt:lpstr>SCENARIO</vt:lpstr>
      <vt:lpstr>Tools nestat + task manager + taskkill</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NETWORK</dc:title>
  <dc:creator>owner</dc:creator>
  <cp:lastModifiedBy>crussade14</cp:lastModifiedBy>
  <cp:revision>18</cp:revision>
  <dcterms:created xsi:type="dcterms:W3CDTF">2022-12-07T00:32:14Z</dcterms:created>
  <dcterms:modified xsi:type="dcterms:W3CDTF">2022-12-23T16:42:01Z</dcterms:modified>
</cp:coreProperties>
</file>

<file path=docProps/thumbnail.jpeg>
</file>